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37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95" r:id="rId11"/>
    <p:sldId id="265" r:id="rId12"/>
    <p:sldId id="307" r:id="rId13"/>
    <p:sldId id="266" r:id="rId14"/>
    <p:sldId id="267" r:id="rId15"/>
    <p:sldId id="268" r:id="rId16"/>
    <p:sldId id="269" r:id="rId17"/>
    <p:sldId id="303" r:id="rId18"/>
    <p:sldId id="302" r:id="rId19"/>
    <p:sldId id="304" r:id="rId20"/>
    <p:sldId id="289" r:id="rId21"/>
    <p:sldId id="272" r:id="rId22"/>
    <p:sldId id="275" r:id="rId23"/>
    <p:sldId id="273" r:id="rId24"/>
    <p:sldId id="277" r:id="rId25"/>
    <p:sldId id="292" r:id="rId26"/>
    <p:sldId id="278" r:id="rId27"/>
    <p:sldId id="308" r:id="rId28"/>
    <p:sldId id="276" r:id="rId29"/>
    <p:sldId id="306" r:id="rId30"/>
    <p:sldId id="293" r:id="rId31"/>
    <p:sldId id="283" r:id="rId32"/>
    <p:sldId id="284" r:id="rId33"/>
    <p:sldId id="305" r:id="rId34"/>
    <p:sldId id="286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ED2D0-3C8B-4826-8395-67CD61F27092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447DE-A560-4707-892E-E999EAF94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7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87cb2374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g11487cb2374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9" name="Google Shape;2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487cb2374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g11487cb2374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6" name="Google Shape;2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3442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487cb2374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4" name="Google Shape;274;g11487cb2374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487cb237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11487cb237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926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1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1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1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33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7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70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0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0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585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4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71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1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1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839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2"/>
          <p:cNvSpPr txBox="1">
            <a:spLocks noGrp="1"/>
          </p:cNvSpPr>
          <p:nvPr>
            <p:ph type="title"/>
          </p:nvPr>
        </p:nvSpPr>
        <p:spPr>
          <a:xfrm rot="5400000">
            <a:off x="10688638" y="1371606"/>
            <a:ext cx="585152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2"/>
          <p:cNvSpPr txBox="1">
            <a:spLocks noGrp="1"/>
          </p:cNvSpPr>
          <p:nvPr>
            <p:ph type="body" idx="1"/>
          </p:nvPr>
        </p:nvSpPr>
        <p:spPr>
          <a:xfrm rot="5400000">
            <a:off x="3271838" y="-2184394"/>
            <a:ext cx="5851525" cy="10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72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2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2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575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1401-A9D3-63B6-C3A5-2347F3561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7FB6F-AF0F-5503-498B-3685B2A82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F5CED-A40E-3B01-6131-9348A8F0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0CE3A-B91F-C18E-2806-6554E1B4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00BA8-4715-70AF-3BA5-AAAB5E50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10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EAB0-E151-E56D-8868-0A61284B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AC49-2185-EEFB-82F5-93A707C3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788F-8709-21F5-2250-501595F9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734F0-2745-1AEB-E81F-E4E6C38E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1BBBA-EDE5-CB7D-6F4A-8AF52D12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36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655A5-2462-F370-1CAD-9140BAE3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7B3D3-7AA8-FAF3-C0B8-DD3AA8B01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38389-DD9D-A0E7-EB68-21CF93E4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30822-44E6-0A04-7847-01046C54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89663-E8B6-FCAE-40DB-21E175D8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95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B5538-3E23-B9F6-F20A-72939318E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8C9E-55D7-4FC2-5A19-4188F4654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C310A-3D9C-E2A7-E106-2F0A96EFD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30426-B03E-C852-B6CA-AA91BA9B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1FB21-E57C-880B-9E22-7039A18D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392F0-FC79-556C-1ACB-200D7630A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7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1C30-93A0-BF41-0789-7D107418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A5E2C-2302-54E2-301E-878DCF280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C5E8B-A76B-2D45-0FBC-4DA571690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D44DD5-8FAF-6F00-4CDD-80773697A5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110A1-F6DF-A21B-03AD-D87441D019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5D5F3-0BCD-FD08-75B9-58E36BBF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B8F26-9145-F1F3-CA0D-AFE7D1CF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2C4F-4AD3-73C3-E270-F139973C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50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3799-CC1D-73B6-3FEF-B69E2A73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3BA67-A0BA-0FCB-B2E0-68E13A95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DF984-C567-4CCC-99AE-E2A335E9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B32FE-AD8A-D47E-8206-684000DB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B2BF3-32F4-7083-8F49-AD6C6058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685A05-9A11-9591-7784-C140341BF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F5838-3F6C-586E-85C0-E7E081B5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6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2"/>
          <p:cNvSpPr txBox="1">
            <a:spLocks noGrp="1"/>
          </p:cNvSpPr>
          <p:nvPr>
            <p:ph type="sldNum" idx="12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417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C738-9D96-C37E-D95F-737473A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9AA56-41E0-CE6E-999E-F6E11B451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465D47-6124-64A4-AF5F-CF56ED6D9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E26BE-496E-2E1B-3231-69AFF924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2D9C1-FBF1-8C0B-9E7B-7C583184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8B80E-7C72-BE61-145C-81989510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0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19685-7B25-2089-259E-E42A32FA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512A4-6C9E-9945-EB77-98E9DF0AD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7A5CE-0EFD-A842-3BDE-F5544E819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7BA7D-4828-B466-7D34-A85C94A2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34322-83B3-67B0-C57A-0ABF75DE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A8BF4-46DD-530D-98CB-B6ABA91A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4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674B-71A7-81BB-4D1C-C57B078B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0ADE8-80AE-8BB1-6023-FDC8A8938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036B1-3788-FE41-EE20-860E60F8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C764F-5544-C1AC-139E-F6521C9D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1E4A-CDC4-0592-556B-80E3A8A5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15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57B966-8A54-7C92-1FAE-157899C6B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B3EE9-7609-4578-1B65-1DA1E6EBB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72319-E2D5-7175-7F28-1495F55F2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3FFB2-93BD-FCD5-C51D-CD9E79BD5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079F-3AE8-82DC-12AD-4DC6F9DE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4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2"/>
          <p:cNvSpPr txBox="1">
            <a:spLocks noGrp="1"/>
          </p:cNvSpPr>
          <p:nvPr>
            <p:ph type="sldNum" idx="12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29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228600" y="191604"/>
            <a:ext cx="10515600" cy="50783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56459" y="6362357"/>
            <a:ext cx="273616" cy="2642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62676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3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63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3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3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044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4"/>
          <p:cNvSpPr txBox="1"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4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4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4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27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5"/>
          <p:cNvSpPr txBox="1"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65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5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5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05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6"/>
          <p:cNvSpPr txBox="1">
            <a:spLocks noGrp="1"/>
          </p:cNvSpPr>
          <p:nvPr>
            <p:ph type="body" idx="1"/>
          </p:nvPr>
        </p:nvSpPr>
        <p:spPr>
          <a:xfrm>
            <a:off x="8128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66"/>
          <p:cNvSpPr txBox="1">
            <a:spLocks noGrp="1"/>
          </p:cNvSpPr>
          <p:nvPr>
            <p:ph type="body" idx="2"/>
          </p:nvPr>
        </p:nvSpPr>
        <p:spPr>
          <a:xfrm>
            <a:off x="8229600" y="1600205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6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6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6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69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67"/>
          <p:cNvSpPr txBox="1">
            <a:spLocks noGrp="1"/>
          </p:cNvSpPr>
          <p:nvPr>
            <p:ph type="body" idx="3"/>
          </p:nvPr>
        </p:nvSpPr>
        <p:spPr>
          <a:xfrm>
            <a:off x="619337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7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67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7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7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25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8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8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8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18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9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body"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69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69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9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9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87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0"/>
          <p:cNvSpPr txBox="1"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0"/>
          <p:cNvSpPr txBox="1">
            <a:spLocks noGrp="1"/>
          </p:cNvSpPr>
          <p:nvPr>
            <p:ph type="dt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60"/>
          <p:cNvSpPr txBox="1">
            <a:spLocks noGrp="1"/>
          </p:cNvSpPr>
          <p:nvPr>
            <p:ph type="ft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0"/>
          <p:cNvSpPr txBox="1">
            <a:spLocks noGrp="1"/>
          </p:cNvSpPr>
          <p:nvPr>
            <p:ph type="sldNum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832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D9F1B-585B-0EB7-8145-A8EA9DC4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A83D3-3FFA-7E40-4B96-E344FAA8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CD298-E494-7210-821E-38C76AC7D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EE1CD-98BA-4C85-8F2A-E22ABB674965}" type="datetimeFigureOut">
              <a:rPr lang="en-US" smtClean="0"/>
              <a:t>02-Jul-22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13FC0-7F86-0537-75FB-61CA0A07C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32AE1-D446-BFAE-4866-9BA67CBA6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DE066-2478-40F5-9F61-21A1F959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5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hyperlink" Target="https://www.linkedin.com/in/sharat-chandr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ointmentschedulermed.herokuapp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/>
          <p:nvPr/>
        </p:nvSpPr>
        <p:spPr>
          <a:xfrm>
            <a:off x="41036" y="833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25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121664" y="0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813921" y="469127"/>
            <a:ext cx="10646229" cy="166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Appointment Scheduling for Sample Collection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0"/>
            <a:ext cx="1523996" cy="426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2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003" y="0"/>
            <a:ext cx="1523996" cy="49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FA1536-0805-D74C-601D-94898D7A4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878" y="1552354"/>
            <a:ext cx="6396243" cy="4137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/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9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5B21D-8BFA-DADE-52BE-B3F62172CB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35" b="34565"/>
          <a:stretch/>
        </p:blipFill>
        <p:spPr>
          <a:xfrm>
            <a:off x="1686339" y="686902"/>
            <a:ext cx="9229105" cy="547022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7122AA5-731D-C46D-4256-D7A1F0F26822}"/>
              </a:ext>
            </a:extLst>
          </p:cNvPr>
          <p:cNvSpPr/>
          <p:nvPr/>
        </p:nvSpPr>
        <p:spPr>
          <a:xfrm>
            <a:off x="2438400" y="3776870"/>
            <a:ext cx="225287" cy="609788"/>
          </a:xfrm>
          <a:prstGeom prst="down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1;p11">
            <a:extLst>
              <a:ext uri="{FF2B5EF4-FFF2-40B4-BE49-F238E27FC236}">
                <a16:creationId xmlns:a16="http://schemas.microsoft.com/office/drawing/2014/main" id="{D226E446-36C6-E5B6-14EF-307A4C9BD3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0A45B-23A6-7AFF-A837-9C635BF1E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165" y="0"/>
            <a:ext cx="1694835" cy="51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E3D3E-7FB7-DFEC-2B08-45701D42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" y="6640133"/>
            <a:ext cx="10534801" cy="18290"/>
          </a:xfrm>
          <a:prstGeom prst="rect">
            <a:avLst/>
          </a:prstGeom>
        </p:spPr>
      </p:pic>
      <p:pic>
        <p:nvPicPr>
          <p:cNvPr id="7" name="Google Shape;223;g11487cb2374_7_5">
            <a:extLst>
              <a:ext uri="{FF2B5EF4-FFF2-40B4-BE49-F238E27FC236}">
                <a16:creationId xmlns:a16="http://schemas.microsoft.com/office/drawing/2014/main" id="{83236177-E47B-FF1E-1948-BA77043E1A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6304753"/>
            <a:ext cx="1390807" cy="5532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F2D92B-7B49-3DA9-2347-4FACD194D6D7}"/>
              </a:ext>
            </a:extLst>
          </p:cNvPr>
          <p:cNvSpPr txBox="1"/>
          <p:nvPr/>
        </p:nvSpPr>
        <p:spPr>
          <a:xfrm>
            <a:off x="424069" y="887895"/>
            <a:ext cx="881269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Dropping unwanted data columns.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 according to given date.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the availability of agents.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according to agents availability.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the agent's ID.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the data according to given agent's ID.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the data according to availability time of patients.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Showcasing required columns for agent.</a:t>
            </a:r>
          </a:p>
        </p:txBody>
      </p:sp>
    </p:spTree>
    <p:extLst>
      <p:ext uri="{BB962C8B-B14F-4D97-AF65-F5344CB8AC3E}">
        <p14:creationId xmlns:p14="http://schemas.microsoft.com/office/powerpoint/2010/main" val="252766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487cb2374_7_5"/>
          <p:cNvSpPr/>
          <p:nvPr/>
        </p:nvSpPr>
        <p:spPr>
          <a:xfrm>
            <a:off x="-14068" y="14068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1487cb2374_7_5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1487cb2374_7_5"/>
          <p:cNvSpPr/>
          <p:nvPr/>
        </p:nvSpPr>
        <p:spPr>
          <a:xfrm>
            <a:off x="1121664" y="0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1487cb2374_7_5"/>
          <p:cNvSpPr/>
          <p:nvPr/>
        </p:nvSpPr>
        <p:spPr>
          <a:xfrm>
            <a:off x="1692815" y="0"/>
            <a:ext cx="9144000" cy="171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kumimoji="0" sz="4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11487cb2374_7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3" y="6304753"/>
            <a:ext cx="1390807" cy="553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g11487cb2374_7_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g11487cb2374_7_5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8C1C2D-B767-2F3B-C287-C17535ECC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11" y="1301637"/>
            <a:ext cx="6729607" cy="44576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202880" y="535493"/>
            <a:ext cx="10956759" cy="615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Data was simulated one. Certain inputs were </a:t>
            </a:r>
            <a:r>
              <a:rPr lang="en-US" sz="20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randomly generated using codes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Finally, the data was combined and converted to excel. Dataset has </a:t>
            </a:r>
            <a:r>
              <a:rPr lang="en-US" sz="20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1336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rows and 26 columns.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Dataset has following useful features</a:t>
            </a:r>
            <a:r>
              <a:rPr lang="en-US" sz="24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:-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Patient ID: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ID Given to the patient on booking the test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Agent ID: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ID of the agent assigned to pick the sample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Pincode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Patient area Pincode, where the sample must be collected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Patient’s Location: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Area of the patient.</a:t>
            </a:r>
            <a:b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Diagnostic Centers: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Name of the diagnostic center where the sample must be delivered.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6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Availability Time (Patient): 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Patient availability for sample collection.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7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Shortest distance Patient-Pathlab: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shortest distance between patient and pathology lab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8.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Test name: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Name of the test booked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9.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Sample: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kind of sample to be collected for that particular test booked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10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Way Of Storage Of Sample: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How the sample is stored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11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Sample Collection Date: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The date on which the patient asked the sample to be collected.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 l="17902" t="31952" r="20124" b="37109"/>
          <a:stretch/>
        </p:blipFill>
        <p:spPr>
          <a:xfrm>
            <a:off x="10510577" y="6367068"/>
            <a:ext cx="1478543" cy="50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11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487cb2374_7_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487cb2374_7_25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1487cb2374_7_25"/>
          <p:cNvSpPr/>
          <p:nvPr/>
        </p:nvSpPr>
        <p:spPr>
          <a:xfrm>
            <a:off x="1121664" y="0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1487cb2374_7_25"/>
          <p:cNvSpPr/>
          <p:nvPr/>
        </p:nvSpPr>
        <p:spPr>
          <a:xfrm>
            <a:off x="1580275" y="548642"/>
            <a:ext cx="9144000" cy="160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EXPLORATORY DATA ANALYSIS(EDA)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11487cb2374_7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4917" y="6303469"/>
            <a:ext cx="1390807" cy="5576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11487cb2374_7_2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g11487cb2374_7_25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7C71F-A5B5-BF95-4D9E-1565A969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007" y="2184534"/>
            <a:ext cx="8725644" cy="35993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7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27"/>
          <p:cNvSpPr txBox="1"/>
          <p:nvPr/>
        </p:nvSpPr>
        <p:spPr>
          <a:xfrm>
            <a:off x="610338" y="804701"/>
            <a:ext cx="9779000" cy="427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Dataset Statistics: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Number of variables                 :        26                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Number of observations           :     1336         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Missing values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found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    :           0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Duplicate rows</a:t>
            </a:r>
            <a:r>
              <a:rPr 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found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    :           0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Total  size in memory               :     115 KB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VARIABLE TYPES: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Categorical   :   17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Numerical     :    </a:t>
            </a: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Date Type     :    1</a:t>
            </a:r>
            <a:endParaRPr kumimoji="0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0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92;p2">
            <a:extLst>
              <a:ext uri="{FF2B5EF4-FFF2-40B4-BE49-F238E27FC236}">
                <a16:creationId xmlns:a16="http://schemas.microsoft.com/office/drawing/2014/main" id="{0B1EF2D0-D878-216A-7069-9530D53362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93FDF-780C-5D7D-E795-A51006EEE661}"/>
              </a:ext>
            </a:extLst>
          </p:cNvPr>
          <p:cNvSpPr txBox="1"/>
          <p:nvPr/>
        </p:nvSpPr>
        <p:spPr>
          <a:xfrm>
            <a:off x="9212" y="535490"/>
            <a:ext cx="121827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Preprocessing Techniques Applied: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Missing data handling: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missing values found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Duplicate data: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duplicate data observed.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Relevant data: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Only relevant variables are considered for model building.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Label encoding: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Categorical encoding in which categorical values are replace with 				           numerical values between (0) and (no. of classes -1).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Standardization: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Standardize the data to have a mean of 0 and standard deviation of 1,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			since the feature in dataset have different units of measurement.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Note: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outliers treatment was performed since every data is unique, same data was retained.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9;p23">
            <a:extLst>
              <a:ext uri="{FF2B5EF4-FFF2-40B4-BE49-F238E27FC236}">
                <a16:creationId xmlns:a16="http://schemas.microsoft.com/office/drawing/2014/main" id="{52198F81-3285-D4D4-C30C-F104DDF305DE}"/>
              </a:ext>
            </a:extLst>
          </p:cNvPr>
          <p:cNvSpPr txBox="1"/>
          <p:nvPr/>
        </p:nvSpPr>
        <p:spPr>
          <a:xfrm>
            <a:off x="0" y="2"/>
            <a:ext cx="12192000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EXPLORATORY DATA ANALYSIS (EDA)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Google Shape;92;p2">
            <a:extLst>
              <a:ext uri="{FF2B5EF4-FFF2-40B4-BE49-F238E27FC236}">
                <a16:creationId xmlns:a16="http://schemas.microsoft.com/office/drawing/2014/main" id="{6EF35736-9F74-A905-CD6B-DD53738C9B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98;p23">
            <a:extLst>
              <a:ext uri="{FF2B5EF4-FFF2-40B4-BE49-F238E27FC236}">
                <a16:creationId xmlns:a16="http://schemas.microsoft.com/office/drawing/2014/main" id="{03FF353C-3B0A-FD17-6A75-F74871AD74FF}"/>
              </a:ext>
            </a:extLst>
          </p:cNvPr>
          <p:cNvCxnSpPr/>
          <p:nvPr/>
        </p:nvCxnSpPr>
        <p:spPr>
          <a:xfrm rot="10800000" flipH="1">
            <a:off x="0" y="6651586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Google Shape;297;p23">
            <a:extLst>
              <a:ext uri="{FF2B5EF4-FFF2-40B4-BE49-F238E27FC236}">
                <a16:creationId xmlns:a16="http://schemas.microsoft.com/office/drawing/2014/main" id="{9F69C7AD-946F-18CA-A600-71CFC6036B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3" y="6402889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C344C0-C47C-2732-66B8-619BEA43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13" y="535490"/>
            <a:ext cx="4936057" cy="2657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2A7DF2-C45B-0C11-0A73-1C86D7D7C414}"/>
              </a:ext>
            </a:extLst>
          </p:cNvPr>
          <p:cNvSpPr txBox="1"/>
          <p:nvPr/>
        </p:nvSpPr>
        <p:spPr>
          <a:xfrm>
            <a:off x="6460813" y="6101154"/>
            <a:ext cx="6095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INFERENCE: 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98% of the people are under 25 KM distance.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B3055-2C08-FCDC-A726-A0F6D6C4FDAE}"/>
              </a:ext>
            </a:extLst>
          </p:cNvPr>
          <p:cNvSpPr txBox="1"/>
          <p:nvPr/>
        </p:nvSpPr>
        <p:spPr>
          <a:xfrm>
            <a:off x="6460814" y="3074038"/>
            <a:ext cx="560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INFERENCE: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Blood is the highest collected sample for tests.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E54DF-1A3A-71CE-863B-34176F91FE63}"/>
              </a:ext>
            </a:extLst>
          </p:cNvPr>
          <p:cNvSpPr txBox="1"/>
          <p:nvPr/>
        </p:nvSpPr>
        <p:spPr>
          <a:xfrm>
            <a:off x="259127" y="6127719"/>
            <a:ext cx="5562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INFERENCE: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Complete Urinalysis has the highest rank in all the performed.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2D757-706A-56F3-3608-0F2218AA0E37}"/>
              </a:ext>
            </a:extLst>
          </p:cNvPr>
          <p:cNvSpPr txBox="1"/>
          <p:nvPr/>
        </p:nvSpPr>
        <p:spPr>
          <a:xfrm>
            <a:off x="259127" y="3074038"/>
            <a:ext cx="5562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INFERENCE: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Maximum No. of patients are in age group 20-80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E5486-EAAE-01F9-B354-8D0792092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569" y="3525093"/>
            <a:ext cx="4956837" cy="256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A21006-10F9-F003-99D1-ABF698C13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48" y="621765"/>
            <a:ext cx="3983796" cy="24270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224656-4879-7093-DF83-DC3791196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0813" y="3376902"/>
            <a:ext cx="4830039" cy="27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3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0">
            <a:extLst>
              <a:ext uri="{FF2B5EF4-FFF2-40B4-BE49-F238E27FC236}">
                <a16:creationId xmlns:a16="http://schemas.microsoft.com/office/drawing/2014/main" id="{E5E5C747-B335-BCDD-A326-4B15344775D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12192001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3000"/>
              <a:buFont typeface="Georgia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DATA PRE-PROCESSING</a:t>
            </a:r>
          </a:p>
        </p:txBody>
      </p:sp>
      <p:pic>
        <p:nvPicPr>
          <p:cNvPr id="4" name="Google Shape;92;p2">
            <a:extLst>
              <a:ext uri="{FF2B5EF4-FFF2-40B4-BE49-F238E27FC236}">
                <a16:creationId xmlns:a16="http://schemas.microsoft.com/office/drawing/2014/main" id="{5FCDFDC5-D5D1-6199-A0E3-46955C1362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4ED11-1BAC-C6E3-273B-1882887BEA8C}"/>
              </a:ext>
            </a:extLst>
          </p:cNvPr>
          <p:cNvSpPr txBox="1"/>
          <p:nvPr/>
        </p:nvSpPr>
        <p:spPr>
          <a:xfrm>
            <a:off x="8844196" y="1968005"/>
            <a:ext cx="317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Before Applying Label 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F5738-9F08-7C31-6889-DA55ED3F7D19}"/>
              </a:ext>
            </a:extLst>
          </p:cNvPr>
          <p:cNvSpPr txBox="1"/>
          <p:nvPr/>
        </p:nvSpPr>
        <p:spPr>
          <a:xfrm>
            <a:off x="8844196" y="4894637"/>
            <a:ext cx="2953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 Applying Label Encoding</a:t>
            </a:r>
          </a:p>
        </p:txBody>
      </p:sp>
      <p:cxnSp>
        <p:nvCxnSpPr>
          <p:cNvPr id="8" name="Google Shape;253;p27">
            <a:extLst>
              <a:ext uri="{FF2B5EF4-FFF2-40B4-BE49-F238E27FC236}">
                <a16:creationId xmlns:a16="http://schemas.microsoft.com/office/drawing/2014/main" id="{CC728030-1F6D-5F9C-7C50-F1F27135DABD}"/>
              </a:ext>
            </a:extLst>
          </p:cNvPr>
          <p:cNvCxnSpPr/>
          <p:nvPr/>
        </p:nvCxnSpPr>
        <p:spPr>
          <a:xfrm rot="10800000" flipH="1">
            <a:off x="0" y="6668629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Google Shape;252;p27">
            <a:extLst>
              <a:ext uri="{FF2B5EF4-FFF2-40B4-BE49-F238E27FC236}">
                <a16:creationId xmlns:a16="http://schemas.microsoft.com/office/drawing/2014/main" id="{CBFF6476-1325-5756-D464-4A4E77880E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1304" y="6419932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F6D7E-D2DB-3052-190A-3320DCC35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8" y="672505"/>
            <a:ext cx="7904715" cy="2929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E97EF-A475-FC0C-0276-77DB4A4D9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7" y="3602060"/>
            <a:ext cx="7904715" cy="29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STANDARDIZED DATA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5994"/>
            <a:ext cx="1697586" cy="5202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FE88A-8810-B866-779D-9A64B6B01F4A}"/>
              </a:ext>
            </a:extLst>
          </p:cNvPr>
          <p:cNvSpPr txBox="1"/>
          <p:nvPr/>
        </p:nvSpPr>
        <p:spPr>
          <a:xfrm>
            <a:off x="1123638" y="4943106"/>
            <a:ext cx="9539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algorithm does not work with categorical data, so we normalized the data within the range of 0 to 1 to fetch clusters.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79A6D-16F0-CDAE-0647-F27FE2618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38" y="621876"/>
            <a:ext cx="9401175" cy="40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4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487cb2374_0_5"/>
          <p:cNvSpPr txBox="1">
            <a:spLocks noGrp="1"/>
          </p:cNvSpPr>
          <p:nvPr>
            <p:ph type="title"/>
          </p:nvPr>
        </p:nvSpPr>
        <p:spPr>
          <a:xfrm>
            <a:off x="0" y="2"/>
            <a:ext cx="12192000" cy="5077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TEAM MENTORS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g11487cb2374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674" y="858470"/>
            <a:ext cx="2082019" cy="3351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" name="Google Shape;102;g11487cb2374_0_5"/>
          <p:cNvSpPr txBox="1"/>
          <p:nvPr/>
        </p:nvSpPr>
        <p:spPr>
          <a:xfrm>
            <a:off x="2479950" y="1010285"/>
            <a:ext cx="306465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Mr. Sharath Manikonda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Director : Innodatatics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https://www.</a:t>
            </a: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linkedin.com/in/sharat-chandra</a:t>
            </a:r>
            <a:endParaRPr kumimoji="0" sz="1800" b="1" i="0" u="sng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g11487cb2374_0_5"/>
          <p:cNvSpPr txBox="1"/>
          <p:nvPr/>
        </p:nvSpPr>
        <p:spPr>
          <a:xfrm>
            <a:off x="2479950" y="3894408"/>
            <a:ext cx="3104925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DivyaJanani S</a:t>
            </a:r>
            <a:endParaRPr kumimoji="0" sz="1800" b="1" i="0" u="sng" strike="noStrike" kern="0" cap="none" spc="0" normalizeH="0" baseline="0" noProof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Project Mentor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https://www.linkedin.com/in/divyajanani-s-256981211</a:t>
            </a:r>
            <a:endParaRPr kumimoji="0" sz="1800" b="1" i="0" u="sng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g11487cb2374_0_5"/>
          <p:cNvSpPr txBox="1"/>
          <p:nvPr/>
        </p:nvSpPr>
        <p:spPr>
          <a:xfrm>
            <a:off x="8127001" y="959226"/>
            <a:ext cx="3836375" cy="141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Mekala Madhan Kumar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Project Mentor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sng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https://www.linkedin.com/in/mekala-madhan-kumar-348014194/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g11487cb2374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569" y="6338174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g11487cb2374_0_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g11487cb2374_0_5" descr="blob:https://web.whatsapp.com/faa061b3-1711-4240-b9aa-b4f1fbd38df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1487cb2374_0_5" descr="blob:https://web.whatsapp.com/faa061b3-1711-4240-b9aa-b4f1fbd38df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1487cb2374_0_5" descr="blob:https://web.whatsapp.com/faa061b3-1711-4240-b9aa-b4f1fbd38df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1487cb2374_0_5" descr="C:\Users\user\Downloads\1632092645558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894424"/>
            <a:ext cx="1736035" cy="165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1487cb2374_0_5" descr="C:\Users\user\Downloads\1620736831981 (1)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975" y="3911186"/>
            <a:ext cx="1897419" cy="182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1487cb2374_0_5" descr="C:\Users\user\Downloads\1620736831981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7975" y="3826425"/>
            <a:ext cx="1897419" cy="191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9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487cb2374_7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1487cb2374_7_15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1487cb2374_7_15"/>
          <p:cNvSpPr/>
          <p:nvPr/>
        </p:nvSpPr>
        <p:spPr>
          <a:xfrm>
            <a:off x="1121664" y="0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11487cb2374_7_15"/>
          <p:cNvSpPr/>
          <p:nvPr/>
        </p:nvSpPr>
        <p:spPr>
          <a:xfrm>
            <a:off x="1580273" y="168812"/>
            <a:ext cx="9144000" cy="157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kumimoji="0" sz="4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g11487cb2374_7_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5" y="6336410"/>
            <a:ext cx="1457401" cy="521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g11487cb2374_7_1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2" name="Google Shape;282;g11487cb2374_7_15" descr="SAVE_20220224_171113 (2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4646" y="1828801"/>
            <a:ext cx="6076951" cy="3643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1487cb2374_7_15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4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8" name="Google Shape;308;p24"/>
          <p:cNvSpPr txBox="1"/>
          <p:nvPr/>
        </p:nvSpPr>
        <p:spPr>
          <a:xfrm>
            <a:off x="0" y="2"/>
            <a:ext cx="12192000" cy="46166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LOCATION/TIME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VISUALISATION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551616" y="5750424"/>
            <a:ext cx="543836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INFERENCE: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Most numbers of patients are from 	         madinaguda and Dr. A.S. Rao. Nagar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0F2C8-99ED-27DC-94FF-4FAAD85F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5" y="669229"/>
            <a:ext cx="4883068" cy="4883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80064-5FC2-0D9A-C2C7-7BE94FF04E5E}"/>
              </a:ext>
            </a:extLst>
          </p:cNvPr>
          <p:cNvSpPr txBox="1"/>
          <p:nvPr/>
        </p:nvSpPr>
        <p:spPr>
          <a:xfrm>
            <a:off x="6473686" y="5750383"/>
            <a:ext cx="543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specimens collected by agent 	          in b/w 19:00 to 21:00 hours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DC291-5496-8C2A-5485-780C5BB7E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057" y="664491"/>
            <a:ext cx="4883068" cy="48830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0" y="7478"/>
            <a:ext cx="12187395" cy="4800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2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>
            <a:extLst>
              <a:ext uri="{FF2B5EF4-FFF2-40B4-BE49-F238E27FC236}">
                <a16:creationId xmlns:a16="http://schemas.microsoft.com/office/drawing/2014/main" id="{64EE38AC-0591-B5A1-B8A3-8D64071929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0"/>
            <a:ext cx="1523996" cy="53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806E4B-47D6-9954-F664-3EA6B52EB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52" y="703608"/>
            <a:ext cx="9239351" cy="54507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5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5"/>
          <p:cNvSpPr/>
          <p:nvPr/>
        </p:nvSpPr>
        <p:spPr>
          <a:xfrm>
            <a:off x="1121664" y="0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http://ba-finance-2013.blogspot.com/2012/09/k-means-clustering.html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5"/>
          <p:cNvSpPr/>
          <p:nvPr/>
        </p:nvSpPr>
        <p:spPr>
          <a:xfrm>
            <a:off x="1518785" y="7937"/>
            <a:ext cx="9144000" cy="215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lang="en-US" sz="48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598" y="6404512"/>
            <a:ext cx="1390807" cy="453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5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55"/>
          <p:cNvSpPr/>
          <p:nvPr/>
        </p:nvSpPr>
        <p:spPr>
          <a:xfrm>
            <a:off x="3732628" y="6073426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D4773-3D47-5A82-A778-D168C50FB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319" y="1301815"/>
            <a:ext cx="7062533" cy="44236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"/>
          <p:cNvSpPr/>
          <p:nvPr/>
        </p:nvSpPr>
        <p:spPr>
          <a:xfrm>
            <a:off x="0" y="26504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80617" y="2048238"/>
            <a:ext cx="11630765" cy="362174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Packages used: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Pandas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a package used for data manipulation and analysis.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NumPy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a package used to perform a wide variety of mathematical operations on arrays.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Matplotlib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a popular Python package used for data visualization.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Mysql.connector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is used to connect MySQL to python. 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sklearn.preprocessing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import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LabelEncoder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a function used to transform non-numerical data to 						         numerical data.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sklearn.preprocessing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import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MinMaxScaler 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used to perform standardization on different units of 						          Dataset.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❖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sklearn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.cluster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import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Kmeans 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is used to perform Kmeans clustering on dataset to create no. of clusters.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23045" y="559608"/>
            <a:ext cx="11013581" cy="1469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lustering algorithm works by iteratively connecting closest data points to form clusters. Initially, all data points are disconnected from each other; each data point is treated as its own cluster.  Then, the closest data points are connected, forming a cluster.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0"/>
            <a:ext cx="1523996" cy="426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2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336;p32">
            <a:extLst>
              <a:ext uri="{FF2B5EF4-FFF2-40B4-BE49-F238E27FC236}">
                <a16:creationId xmlns:a16="http://schemas.microsoft.com/office/drawing/2014/main" id="{89C902BE-2A60-41F3-F1B0-A6CC8C86753E}"/>
              </a:ext>
            </a:extLst>
          </p:cNvPr>
          <p:cNvSpPr txBox="1">
            <a:spLocks/>
          </p:cNvSpPr>
          <p:nvPr/>
        </p:nvSpPr>
        <p:spPr>
          <a:xfrm>
            <a:off x="-32233" y="5017"/>
            <a:ext cx="10677466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3000"/>
              <a:buFont typeface="Georgia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496629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4605" y="2"/>
            <a:ext cx="12187395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K-MEANS CLUSTERING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170170" y="696860"/>
            <a:ext cx="11835063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v"/>
              <a:tabLst/>
              <a:defRPr/>
            </a:pPr>
            <a:r>
              <a:rPr lang="en-US" sz="2400" b="1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-means clustering</a:t>
            </a:r>
            <a:r>
              <a:rPr lang="en-US" sz="28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: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is a method of 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vector quantization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originally from </a:t>
            </a:r>
            <a:r>
              <a:rPr lang="en-US" sz="2000" kern="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signal processing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that aims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		 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 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partition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observations into 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clusters in which each observation belongs to			        the 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cluster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 with the nearest 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mean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(cluster centers or cluster 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centroid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), serving as 			         a prototype of the cluster.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32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0"/>
            <a:ext cx="1697586" cy="516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D849DE-AA1D-42DF-F0B3-71BE72C6D803}"/>
              </a:ext>
            </a:extLst>
          </p:cNvPr>
          <p:cNvSpPr txBox="1"/>
          <p:nvPr/>
        </p:nvSpPr>
        <p:spPr>
          <a:xfrm>
            <a:off x="170170" y="2433289"/>
            <a:ext cx="8297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Elbow Curve Method: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Elbow curve is used to select optimal number 			           of clusters to perform K-Means clustering 			           Elbow Method is more of a decision rule.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43C24-BD2E-0848-BD58-6FB278104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696" y="2583643"/>
            <a:ext cx="3579537" cy="2631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A4F49-0F24-2D65-6807-70C4183CB41F}"/>
              </a:ext>
            </a:extLst>
          </p:cNvPr>
          <p:cNvSpPr txBox="1"/>
          <p:nvPr/>
        </p:nvSpPr>
        <p:spPr>
          <a:xfrm>
            <a:off x="186767" y="4200024"/>
            <a:ext cx="82555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 Analysis: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silhouette coefficient (score) is a measure 			   of how similar a data point is within-cluster 			  (cohesion) compared to other clusters (Separation).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Silhouette is a metric used for validation while 			   clustering</a:t>
            </a:r>
            <a:r>
              <a:rPr lang="en-US" sz="2000" dirty="0"/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5;p25">
            <a:extLst>
              <a:ext uri="{FF2B5EF4-FFF2-40B4-BE49-F238E27FC236}">
                <a16:creationId xmlns:a16="http://schemas.microsoft.com/office/drawing/2014/main" id="{0F899667-C90F-7697-1BF4-3ADE51CF445B}"/>
              </a:ext>
            </a:extLst>
          </p:cNvPr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MODEL EXPLANATION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Google Shape;92;p2">
            <a:extLst>
              <a:ext uri="{FF2B5EF4-FFF2-40B4-BE49-F238E27FC236}">
                <a16:creationId xmlns:a16="http://schemas.microsoft.com/office/drawing/2014/main" id="{6BDCC354-1FD4-AA41-A0DE-AB0AB02F3A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94414" y="-6713"/>
            <a:ext cx="1697586" cy="52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39;p32">
            <a:extLst>
              <a:ext uri="{FF2B5EF4-FFF2-40B4-BE49-F238E27FC236}">
                <a16:creationId xmlns:a16="http://schemas.microsoft.com/office/drawing/2014/main" id="{71045AFC-6E01-5827-F2EE-8FDD6BA57ED6}"/>
              </a:ext>
            </a:extLst>
          </p:cNvPr>
          <p:cNvCxnSpPr>
            <a:cxnSpLocks/>
          </p:cNvCxnSpPr>
          <p:nvPr/>
        </p:nvCxnSpPr>
        <p:spPr>
          <a:xfrm flipV="1">
            <a:off x="1" y="6585236"/>
            <a:ext cx="10721008" cy="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Google Shape;338;p32">
            <a:extLst>
              <a:ext uri="{FF2B5EF4-FFF2-40B4-BE49-F238E27FC236}">
                <a16:creationId xmlns:a16="http://schemas.microsoft.com/office/drawing/2014/main" id="{A7AF39AA-52DA-255B-3DF7-AD80A42BE7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409A38-F44A-23FA-E222-0E1B69DF2567}"/>
              </a:ext>
            </a:extLst>
          </p:cNvPr>
          <p:cNvSpPr txBox="1"/>
          <p:nvPr/>
        </p:nvSpPr>
        <p:spPr>
          <a:xfrm>
            <a:off x="265042" y="516467"/>
            <a:ext cx="1163540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used for clustering: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distance Pathlab-Patient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specimen collection of patient it helps agent to deliver specimen back to 				           diagnostic center.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 Time: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main component which says about availability time of patient.</a:t>
            </a:r>
          </a:p>
          <a:p>
            <a:pPr marL="4572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location: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considered patient location in clustering, which is necessary to target clustering based on 			         similar locations.</a:t>
            </a:r>
          </a:p>
          <a:p>
            <a:pPr marL="4572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 center location: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considered diagnostic center location as it would be easy while clustering similar 			            points with respect to same diagnostic centers.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3FA917-C4B8-FB0A-854E-8F32A25A2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911" y="4098074"/>
            <a:ext cx="7129670" cy="24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/>
        </p:nvSpPr>
        <p:spPr>
          <a:xfrm>
            <a:off x="0" y="-5994"/>
            <a:ext cx="12192000" cy="52318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MODEL EXPLANATION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6" name="Google Shape;31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7803" y="6369074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25"/>
          <p:cNvCxnSpPr/>
          <p:nvPr/>
        </p:nvCxnSpPr>
        <p:spPr>
          <a:xfrm rot="10800000" flipH="1">
            <a:off x="0" y="6617771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6713"/>
            <a:ext cx="1697586" cy="523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0F5B91-EFBD-2FAE-E28D-416FD41AE4CD}"/>
              </a:ext>
            </a:extLst>
          </p:cNvPr>
          <p:cNvSpPr txBox="1"/>
          <p:nvPr/>
        </p:nvSpPr>
        <p:spPr>
          <a:xfrm>
            <a:off x="265043" y="516467"/>
            <a:ext cx="116619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 columns were dropped which are not useful for our objective.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encoded the categorical columns to convert the into a numeric form so as to convert them into the machine-readable form.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is done using Min-Max scaler to obtain scaled data points of four dimensions (x1,x2,x3,x4) where x1,x2,x3,x4 represent respective particular column values as mentioned before.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points are selected based on agents availability and shortest distance is calculated and after each iteration we get clusters, process continues until proper clusters were formed.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proper clusters are formed, it stops the process and generates labels to each data point for a particular selected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7D476-3814-C3A4-8829-B8BAC2AF6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391" y="3389114"/>
            <a:ext cx="7765774" cy="319319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/>
          <p:nvPr/>
        </p:nvSpPr>
        <p:spPr>
          <a:xfrm>
            <a:off x="0" y="2813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6"/>
          <p:cNvSpPr/>
          <p:nvPr/>
        </p:nvSpPr>
        <p:spPr>
          <a:xfrm>
            <a:off x="1114426" y="0"/>
            <a:ext cx="9963151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6"/>
          <p:cNvSpPr/>
          <p:nvPr/>
        </p:nvSpPr>
        <p:spPr>
          <a:xfrm>
            <a:off x="1047831" y="80554"/>
            <a:ext cx="9938243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6"/>
          <p:cNvSpPr/>
          <p:nvPr/>
        </p:nvSpPr>
        <p:spPr>
          <a:xfrm>
            <a:off x="1642568" y="-359105"/>
            <a:ext cx="9144000" cy="2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MODEL DEPLOYMENT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WEB BASED </a:t>
            </a:r>
            <a:endParaRPr kumimoji="0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56"/>
          <p:cNvSpPr/>
          <p:nvPr/>
        </p:nvSpPr>
        <p:spPr>
          <a:xfrm>
            <a:off x="3732628" y="6059358"/>
            <a:ext cx="4755000" cy="2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598" y="6404512"/>
            <a:ext cx="1390807" cy="453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56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8C0DE10C-948B-CE12-328B-F1C0B5BB93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-1"/>
            <a:ext cx="1523996" cy="61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EC1AB-E0B9-CCD9-58AF-74EAF8E3E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11" y="1775726"/>
            <a:ext cx="9258377" cy="43109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416;p57"/>
          <p:cNvSpPr txBox="1"/>
          <p:nvPr/>
        </p:nvSpPr>
        <p:spPr>
          <a:xfrm>
            <a:off x="2031490" y="5942093"/>
            <a:ext cx="8391368" cy="461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Network URL</a:t>
            </a:r>
            <a:r>
              <a:rPr lang="en-US" sz="2400" b="1" dirty="0">
                <a:solidFill>
                  <a:prstClr val="black"/>
                </a:solidFill>
                <a:latin typeface="Times New Roman"/>
                <a:cs typeface="Times New Roman"/>
                <a:sym typeface="Times New Roman"/>
              </a:rPr>
              <a:t>: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https: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//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appointmentschedulermed.herokuapp.com/</a:t>
            </a:r>
            <a:endParaRPr kumimoji="0" sz="2400" b="0" i="0" u="sng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417;p57"/>
          <p:cNvSpPr txBox="1"/>
          <p:nvPr/>
        </p:nvSpPr>
        <p:spPr>
          <a:xfrm>
            <a:off x="651752" y="4957988"/>
            <a:ext cx="10888495" cy="830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 algn="ctr"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DEPLOYMENT LINK FOR 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Appointment Scheduling for Sample Collection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APP</a:t>
            </a:r>
          </a:p>
        </p:txBody>
      </p:sp>
      <p:pic>
        <p:nvPicPr>
          <p:cNvPr id="349" name="Google Shape;418;p57" descr="Google Shape;418;p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98" y="6404512"/>
            <a:ext cx="1390808" cy="45349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Google Shape;419;p57"/>
          <p:cNvSpPr/>
          <p:nvPr/>
        </p:nvSpPr>
        <p:spPr>
          <a:xfrm flipV="1">
            <a:off x="1" y="6582312"/>
            <a:ext cx="10524813" cy="2924"/>
          </a:xfrm>
          <a:prstGeom prst="line">
            <a:avLst/>
          </a:prstGeom>
          <a:ln>
            <a:solidFill>
              <a:srgbClr val="4A7DBA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Google Shape;420;p57"/>
          <p:cNvSpPr txBox="1"/>
          <p:nvPr/>
        </p:nvSpPr>
        <p:spPr>
          <a:xfrm>
            <a:off x="1168795" y="716101"/>
            <a:ext cx="9854409" cy="54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Steps for deployment on Heroku using Flask</a:t>
            </a:r>
          </a:p>
        </p:txBody>
      </p:sp>
      <p:sp>
        <p:nvSpPr>
          <p:cNvPr id="352" name="Google Shape;421;p57"/>
          <p:cNvSpPr txBox="1"/>
          <p:nvPr/>
        </p:nvSpPr>
        <p:spPr>
          <a:xfrm>
            <a:off x="841566" y="881604"/>
            <a:ext cx="10961327" cy="373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Create Flask files for 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and python main file (app.py) that can </a:t>
            </a:r>
            <a:r>
              <a:rPr lang="en-US" sz="2000" dirty="0">
                <a:solidFill>
                  <a:prstClr val="black"/>
                </a:solidFill>
                <a:latin typeface="Times New Roman"/>
                <a:cs typeface="Times New Roman"/>
                <a:sym typeface="Times New Roman"/>
              </a:rPr>
              <a:t>deploy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the machin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learnin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model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from step 1 for pre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diction.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Create requirements.txt with all python dependenci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es.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Create Procfile to run Flask app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Commit files from Step 1, 2. 3 &amp; 4 in the Git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ub repo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Create account/Login on Heroku, create an app, connect with Git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H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ub repo, and select branch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  <a:p>
            <a:pPr marL="2286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  <a:tabLst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 Select manual deploy on Heroku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.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53" name="Google Shape;422;p57" descr="Google Shape;422;p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6037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394;p34">
            <a:extLst>
              <a:ext uri="{FF2B5EF4-FFF2-40B4-BE49-F238E27FC236}">
                <a16:creationId xmlns:a16="http://schemas.microsoft.com/office/drawing/2014/main" id="{1ABA0B6C-13FC-CCB7-16B6-F0D46A900350}"/>
              </a:ext>
            </a:extLst>
          </p:cNvPr>
          <p:cNvSpPr txBox="1">
            <a:spLocks/>
          </p:cNvSpPr>
          <p:nvPr/>
        </p:nvSpPr>
        <p:spPr>
          <a:xfrm>
            <a:off x="9212" y="1"/>
            <a:ext cx="10658788" cy="535493"/>
          </a:xfrm>
          <a:prstGeom prst="rect">
            <a:avLst/>
          </a:prstGeom>
          <a:solidFill>
            <a:srgbClr val="A5A5A5"/>
          </a:solidFill>
        </p:spPr>
        <p:txBody>
          <a:bodyPr/>
          <a:lstStyle>
            <a:lvl1pPr marL="0" marR="0" indent="0" algn="ctr" defTabSz="90525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68" b="1" i="0" u="none" strike="noStrike" cap="none" spc="0" baseline="0">
                <a:solidFill>
                  <a:srgbClr val="000000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052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6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Times New Roman"/>
                <a:sym typeface="Times New Roman"/>
              </a:rPr>
              <a:t>MODEL DEPLOYMENT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0" y="12441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0" descr="blob:https://web.whatsapp.com/1adf3adc-b3ef-492f-8bef-a9c7578f3dfa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" descr="blob:https://web.whatsapp.com/dc9576f1-aee9-4d80-825f-4e43496ca4a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2858" y="6360609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0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3" name="Google Shape;133;p10" descr="C:\Users\user\Downloads\164966128326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728" y="785507"/>
            <a:ext cx="1593712" cy="15237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34" name="Google Shape;134;p10"/>
          <p:cNvSpPr txBox="1"/>
          <p:nvPr/>
        </p:nvSpPr>
        <p:spPr>
          <a:xfrm>
            <a:off x="2002046" y="824128"/>
            <a:ext cx="2036136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AVASARALA SAI KIRAN</a:t>
            </a:r>
            <a:endParaRPr lang="en-US" sz="1600" b="1" dirty="0"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https://www.linkedin.com/in/sai-kiran-avasarala-798b93175/</a:t>
            </a:r>
            <a:endParaRPr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1F7FE-4F51-EC9E-360B-1FC0B929C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984" y="2546835"/>
            <a:ext cx="1509199" cy="15091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7FE3C-1B64-B840-87C4-D98DE8C3478C}"/>
              </a:ext>
            </a:extLst>
          </p:cNvPr>
          <p:cNvSpPr txBox="1"/>
          <p:nvPr/>
        </p:nvSpPr>
        <p:spPr>
          <a:xfrm>
            <a:off x="2002046" y="2724627"/>
            <a:ext cx="20158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BHAVESH PANSE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https://www.linkedin.com/in/bhavesh-panse/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EAA21-EAD4-4302-8C87-D231C9567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754" y="729692"/>
            <a:ext cx="1454788" cy="1524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AE4B9-013E-A6B0-EF13-7A17541566B3}"/>
              </a:ext>
            </a:extLst>
          </p:cNvPr>
          <p:cNvSpPr txBox="1"/>
          <p:nvPr/>
        </p:nvSpPr>
        <p:spPr>
          <a:xfrm>
            <a:off x="5910115" y="824128"/>
            <a:ext cx="19604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NAIKOTI ARIKA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https://www.linkedin.com/in/naikoti-arika-9110b322b/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F921C6-DF3F-8BA5-47FE-BE3C855F2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856" y="716072"/>
            <a:ext cx="1593713" cy="1593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580E0D-E493-E17A-9A80-95336F6B12ED}"/>
              </a:ext>
            </a:extLst>
          </p:cNvPr>
          <p:cNvSpPr txBox="1"/>
          <p:nvPr/>
        </p:nvSpPr>
        <p:spPr>
          <a:xfrm>
            <a:off x="9904119" y="812634"/>
            <a:ext cx="19604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ADITI NATH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https://www.linkedin.com/in/aditi-nath-81a60b226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0EA14-7A68-FDB0-8502-DB4D2FAD6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6754" y="2554609"/>
            <a:ext cx="1493649" cy="15014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B7B349-2565-58B5-0620-5FC868EC12BC}"/>
              </a:ext>
            </a:extLst>
          </p:cNvPr>
          <p:cNvSpPr txBox="1"/>
          <p:nvPr/>
        </p:nvSpPr>
        <p:spPr>
          <a:xfrm>
            <a:off x="5910114" y="2664833"/>
            <a:ext cx="20361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BINDUSHREE S.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https://www.linkedin.com/in/bindushree-s-b32410172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2C34DE-6C5B-948A-D53F-68DC70872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6856" y="2562385"/>
            <a:ext cx="1493649" cy="14936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0A0CB1-514D-4E00-F49D-8F9636FEF0FF}"/>
              </a:ext>
            </a:extLst>
          </p:cNvPr>
          <p:cNvSpPr txBox="1"/>
          <p:nvPr/>
        </p:nvSpPr>
        <p:spPr>
          <a:xfrm>
            <a:off x="9845137" y="2661772"/>
            <a:ext cx="21667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NISHA ARUNKUMAR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https://www.linkedin.com/in/nisha-arunkumar-b3b494215/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/>
        </p:nvSpPr>
        <p:spPr>
          <a:xfrm>
            <a:off x="252221" y="2381966"/>
            <a:ext cx="3715267" cy="172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9213" y="-10146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OUTPUTS OF THE DEPLOYED MODEL</a:t>
            </a:r>
            <a:endParaRPr dirty="0"/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39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017CE-E34C-3A85-B4A0-0C2A0B9EC6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" y="516467"/>
            <a:ext cx="12182787" cy="58401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/>
        </p:nvSpPr>
        <p:spPr>
          <a:xfrm>
            <a:off x="252221" y="2381966"/>
            <a:ext cx="3715267" cy="172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>
            <a:spLocks noGrp="1"/>
          </p:cNvSpPr>
          <p:nvPr>
            <p:ph type="title"/>
          </p:nvPr>
        </p:nvSpPr>
        <p:spPr>
          <a:xfrm>
            <a:off x="1" y="3670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OUTPUTS OF THE DEPLOYED MODEL</a:t>
            </a:r>
            <a:endParaRPr/>
          </a:p>
        </p:txBody>
      </p:sp>
      <p:pic>
        <p:nvPicPr>
          <p:cNvPr id="393" name="Google Shape;39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58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-19024"/>
            <a:ext cx="169758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D1649-9B56-C500-6C65-E41433E48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178"/>
            <a:ext cx="12192000" cy="592364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/>
          </a:p>
        </p:txBody>
      </p:sp>
      <p:sp>
        <p:nvSpPr>
          <p:cNvPr id="401" name="Google Shape;401;p59"/>
          <p:cNvSpPr txBox="1"/>
          <p:nvPr/>
        </p:nvSpPr>
        <p:spPr>
          <a:xfrm>
            <a:off x="301487" y="797530"/>
            <a:ext cx="107696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just"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capacity management of Sample Collection Agents with auto calculation based on primary zone, jobs, availability, location, proximity, leaves, and more.</a:t>
            </a:r>
          </a:p>
          <a:p>
            <a:pPr marL="342900" lvl="0" indent="-342900" algn="just"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the lesser number of visits with preferred time slot selection, document checklists.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Long wait times and queue at diagnostic labs.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just"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optimal route suggestions via the patient location coordinates to reduce travel time and distance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Non-linear communication due to multi-party touch-points.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Avoids incorrect sampling and patient records.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conduct medical tests at home if the patient cannot go to the Diagnostic Centre.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q"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2" name="Google Shape;402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9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 txBox="1">
            <a:spLocks noGrp="1"/>
          </p:cNvSpPr>
          <p:nvPr>
            <p:ph type="title"/>
          </p:nvPr>
        </p:nvSpPr>
        <p:spPr>
          <a:xfrm>
            <a:off x="9213" y="1"/>
            <a:ext cx="12182788" cy="50783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0"/>
          <p:cNvSpPr txBox="1"/>
          <p:nvPr/>
        </p:nvSpPr>
        <p:spPr>
          <a:xfrm>
            <a:off x="183450" y="427951"/>
            <a:ext cx="11825100" cy="51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33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Machine learning can be used to know the features and characteristics of timings of sample collection , transport ,sample type , other constraints and to suggest the safety of the medical sample.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complete project comes up with the idea to help diagnostic centers to automate Sample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Collection.</a:t>
            </a: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Schedule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of patients generating clusters by Agent ID </a:t>
            </a:r>
            <a:r>
              <a:rPr 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assigning to an Agent for at-home sample collection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for a given date.</a:t>
            </a: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endParaRPr lang="en-US" sz="2000" kern="0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From this we can conclude that this model is one of the best model which is useful in present world which will be much more beneficial for Diagnostic centers.</a:t>
            </a: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Easy-to-use, intuitive user experience with multi-device compatibility designed for the quick onboarding.</a:t>
            </a: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rgbClr val="000000"/>
              </a:buClr>
              <a:buSzPts val="2400"/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capacity management of field agents with auto calculation based on primary zone, jobs, availability, location, proximity, leaves, and more.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56636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40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465;p41" descr="Google Shape;465;p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02" y="6356636"/>
            <a:ext cx="1390808" cy="497394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oogle Shape;466;p41"/>
          <p:cNvSpPr/>
          <p:nvPr/>
        </p:nvSpPr>
        <p:spPr>
          <a:xfrm flipV="1">
            <a:off x="1" y="6582312"/>
            <a:ext cx="10524813" cy="2924"/>
          </a:xfrm>
          <a:prstGeom prst="line">
            <a:avLst/>
          </a:prstGeom>
          <a:ln>
            <a:solidFill>
              <a:srgbClr val="4A7DBA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84" name="Google Shape;468;p41" descr="Google Shape;468;p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60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Thank you presentation images Slide01">
            <a:extLst>
              <a:ext uri="{FF2B5EF4-FFF2-40B4-BE49-F238E27FC236}">
                <a16:creationId xmlns:a16="http://schemas.microsoft.com/office/drawing/2014/main" id="{69FBD167-50AA-650C-BC7F-A82AD15A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13" y="272764"/>
            <a:ext cx="8070574" cy="60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61742" y="783608"/>
            <a:ext cx="4501806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Overview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Goals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Business Pipeline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Technical Stacks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Project Architecture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Collection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Preprocessing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2366" y="6360609"/>
            <a:ext cx="1390807" cy="497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93C8E-3E88-0A2A-A1FC-AC77DC26ED27}"/>
              </a:ext>
            </a:extLst>
          </p:cNvPr>
          <p:cNvSpPr txBox="1"/>
          <p:nvPr/>
        </p:nvSpPr>
        <p:spPr>
          <a:xfrm>
            <a:off x="5526181" y="783608"/>
            <a:ext cx="58615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Exploratory Data Analysis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Visualization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Model Deployment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Working of deployed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Future scope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Conclusion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Google Shape;92;p2">
            <a:extLst>
              <a:ext uri="{FF2B5EF4-FFF2-40B4-BE49-F238E27FC236}">
                <a16:creationId xmlns:a16="http://schemas.microsoft.com/office/drawing/2014/main" id="{4569B2EB-2030-91AC-8FBD-6C13731CE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3" y="-1"/>
            <a:ext cx="1523996" cy="53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A46BBB0-6C3C-8C42-A1D6-7537E53DC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27" y="3664667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>
            <a:spLocks noGrp="1"/>
          </p:cNvSpPr>
          <p:nvPr>
            <p:ph type="title"/>
          </p:nvPr>
        </p:nvSpPr>
        <p:spPr>
          <a:xfrm>
            <a:off x="4605" y="2"/>
            <a:ext cx="12187395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307911" y="720586"/>
            <a:ext cx="12003300" cy="51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The project aims to streamline and give a proper schedule for sample collection.</a:t>
            </a:r>
            <a:endParaRPr lang="en-US" sz="2000" dirty="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Plans schedules, assign tasks to specific field Agents based on number of parameters configured through Pathology Lab business rules.</a:t>
            </a:r>
            <a:endParaRPr lang="en-US" sz="2000" dirty="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Route optimization helps Agent to find the best way to get from source to destination under unforeseen conditions and real-time traffic.</a:t>
            </a:r>
            <a:endParaRPr lang="en-US" sz="2000" dirty="0">
              <a:solidFill>
                <a:prstClr val="blac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 summary of the timing of all sample collections is provided in Table to Sample Collection Agent.</a:t>
            </a: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Provides route optimization to Agents.</a:t>
            </a: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Diagnostics at Doorstep with hospital-standard reporting, expert technicians &amp; high-precision equipment.</a:t>
            </a: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Dependable and convenient service, rest assured with all the required tools to do the needful.</a:t>
            </a:r>
          </a:p>
          <a:p>
            <a:pPr marL="508000" marR="0" lvl="0" indent="-457200" algn="l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Clustering helps to group a set of locations of patients based on various parameters such as distance, availability, orders,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36540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368968" y="1845756"/>
            <a:ext cx="108606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Fundamental idea is to identify the formation of clusters(groups) for given  medical sample collection data of particular date.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Machine learning can be used to know the patterns in given data and cluster them accordingly.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The complete project comes up with the idea to help diagnostic center to </a:t>
            </a:r>
            <a:r>
              <a:rPr lang="en-US" sz="2000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Collection Schedule of patients generating clusters by Agent ID and assigning to an Agent for at-home sample collection for a given date.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Dynamic and automated scheduling facilitates intelligent scheduling, work order allocation, and planning to reduce Agent downtime and costs significantly. It also allows a combination of batch and real-time scheduling.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09601" y="745918"/>
            <a:ext cx="9625263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How to overcome wastage of medical sample?:-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lang="en-US" sz="2400" b="1" kern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How can our model help this? </a:t>
            </a:r>
            <a:endParaRPr kumimoji="0" sz="2400" b="1" i="0" u="sng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33614"/>
            <a:ext cx="1390807" cy="5243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5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34AA5EFE-DCFB-6049-275A-630CDF11A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97225D-DB30-3E3B-3CC7-E227BF9B6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0836" y="834192"/>
            <a:ext cx="804742" cy="8047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PROJECT GOALS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11639550" y="6350002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5" name="Google Shape;165;p26"/>
          <p:cNvGrpSpPr/>
          <p:nvPr/>
        </p:nvGrpSpPr>
        <p:grpSpPr>
          <a:xfrm>
            <a:off x="298941" y="1740504"/>
            <a:ext cx="11731134" cy="4063234"/>
            <a:chOff x="325905" y="2030828"/>
            <a:chExt cx="10844121" cy="3992384"/>
          </a:xfrm>
        </p:grpSpPr>
        <p:sp>
          <p:nvSpPr>
            <p:cNvPr id="166" name="Google Shape;166;p26"/>
            <p:cNvSpPr txBox="1"/>
            <p:nvPr/>
          </p:nvSpPr>
          <p:spPr>
            <a:xfrm>
              <a:off x="398353" y="2030828"/>
              <a:ext cx="5446766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Objectives</a:t>
              </a: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p26"/>
            <p:cNvSpPr txBox="1"/>
            <p:nvPr/>
          </p:nvSpPr>
          <p:spPr>
            <a:xfrm>
              <a:off x="5692297" y="2044385"/>
              <a:ext cx="4659365" cy="332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Constraints</a:t>
              </a: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26"/>
            <p:cNvSpPr txBox="1"/>
            <p:nvPr/>
          </p:nvSpPr>
          <p:spPr>
            <a:xfrm>
              <a:off x="325905" y="2757185"/>
              <a:ext cx="4963184" cy="3266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To build a web app for predicting the schedule of a particular agent on a given date.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Make sure to use terms like Minimize and To increase the overall growth of diagnostic center.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9" name="Google Shape;169;p26"/>
            <p:cNvSpPr txBox="1"/>
            <p:nvPr/>
          </p:nvSpPr>
          <p:spPr>
            <a:xfrm>
              <a:off x="5674933" y="2757185"/>
              <a:ext cx="5495093" cy="2479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The model may get impacted by unforeseen conditions like weather conditions and customers absence. 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rPr>
                <a:t>Agents Availability.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Wingdings" panose="05000000000000000000" pitchFamily="2" charset="2"/>
                <a:buChar char="§"/>
                <a:tabLst/>
                <a:defRPr/>
              </a:pP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70" name="Google Shape;170;p26"/>
            <p:cNvCxnSpPr/>
            <p:nvPr/>
          </p:nvCxnSpPr>
          <p:spPr>
            <a:xfrm>
              <a:off x="357329" y="2565032"/>
              <a:ext cx="4547223" cy="12642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26"/>
            <p:cNvCxnSpPr/>
            <p:nvPr/>
          </p:nvCxnSpPr>
          <p:spPr>
            <a:xfrm rot="10800000" flipH="1">
              <a:off x="5684638" y="2577674"/>
              <a:ext cx="4727792" cy="12643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26"/>
            <p:cNvCxnSpPr/>
            <p:nvPr/>
          </p:nvCxnSpPr>
          <p:spPr>
            <a:xfrm>
              <a:off x="6108809" y="2497341"/>
              <a:ext cx="0" cy="1892826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941" y="771628"/>
            <a:ext cx="1388857" cy="81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0604" y="829996"/>
            <a:ext cx="1400125" cy="76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6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9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3293" y="849873"/>
            <a:ext cx="5943612" cy="5745411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843"/>
              </a:srgbClr>
            </a:outerShdw>
          </a:effectLst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7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7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BUSINESS PIPELINE</a:t>
            </a:r>
            <a:endParaRPr dirty="0"/>
          </a:p>
        </p:txBody>
      </p:sp>
      <p:sp>
        <p:nvSpPr>
          <p:cNvPr id="185" name="Google Shape;185;p7"/>
          <p:cNvSpPr/>
          <p:nvPr/>
        </p:nvSpPr>
        <p:spPr>
          <a:xfrm>
            <a:off x="4074791" y="461851"/>
            <a:ext cx="3767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CRISP-ML(Q) Methodology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94414" y="7937"/>
            <a:ext cx="1697586" cy="5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"/>
          <p:cNvSpPr txBox="1">
            <a:spLocks noGrp="1"/>
          </p:cNvSpPr>
          <p:nvPr>
            <p:ph type="title"/>
          </p:nvPr>
        </p:nvSpPr>
        <p:spPr>
          <a:xfrm>
            <a:off x="9213" y="2"/>
            <a:ext cx="12182788" cy="53549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TECHNICAL STACKS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3003" y="6346588"/>
            <a:ext cx="1390807" cy="497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8"/>
          <p:cNvCxnSpPr/>
          <p:nvPr/>
        </p:nvCxnSpPr>
        <p:spPr>
          <a:xfrm rot="10800000" flipH="1">
            <a:off x="1" y="6582313"/>
            <a:ext cx="10524812" cy="292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8" descr="Image result for numpay library logo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 descr="Image result for numpay library logo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8" descr="C:\Users\user\Desktop\Heroku_logo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387959"/>
            <a:ext cx="3024413" cy="167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8" descr="C:\Users\user\Desktop\1_0G5zu7CnXdMT9pGbYUTQLQ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4297" y="2583520"/>
            <a:ext cx="1414395" cy="65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0" y="0"/>
            <a:ext cx="1524000" cy="5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05;p15">
            <a:extLst>
              <a:ext uri="{FF2B5EF4-FFF2-40B4-BE49-F238E27FC236}">
                <a16:creationId xmlns:a16="http://schemas.microsoft.com/office/drawing/2014/main" id="{62DB0ED6-EE00-F0E0-3420-8D90E3C2CC7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13" y="2318127"/>
            <a:ext cx="2305878" cy="1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827F0-F6C5-B81F-A82E-83C12560016E}"/>
              </a:ext>
            </a:extLst>
          </p:cNvPr>
          <p:cNvSpPr txBox="1"/>
          <p:nvPr/>
        </p:nvSpPr>
        <p:spPr>
          <a:xfrm>
            <a:off x="2318550" y="2468591"/>
            <a:ext cx="308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Python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Used for Data           Collection, Data pre processing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Model Building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EFF9E-A869-9CC9-98C1-A27B6F1C8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575" y="3805618"/>
            <a:ext cx="2123517" cy="1217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1DB55-AB64-A64C-AB2C-E11B7D98989A}"/>
              </a:ext>
            </a:extLst>
          </p:cNvPr>
          <p:cNvSpPr txBox="1"/>
          <p:nvPr/>
        </p:nvSpPr>
        <p:spPr>
          <a:xfrm>
            <a:off x="2323517" y="4187657"/>
            <a:ext cx="298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IDEs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essential building blocks, include advanced editing, code analytical tools,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IPython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Console, variable explorer, plots, debugger and the help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250CF-C69F-EEB6-0FD2-4B9C8FBB42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270" y="637506"/>
            <a:ext cx="1713279" cy="1713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7C10FA-EE1C-0E83-C7CB-0D2E49C2A186}"/>
              </a:ext>
            </a:extLst>
          </p:cNvPr>
          <p:cNvSpPr txBox="1"/>
          <p:nvPr/>
        </p:nvSpPr>
        <p:spPr>
          <a:xfrm>
            <a:off x="8764418" y="1039519"/>
            <a:ext cx="212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Tableau –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 used for data visualization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DBD4F9-5890-33B3-6CBC-C5F0B91B33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253" y="3235660"/>
            <a:ext cx="1237905" cy="1067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8C8B4-3195-CB44-0051-13EED6697E89}"/>
              </a:ext>
            </a:extLst>
          </p:cNvPr>
          <p:cNvSpPr txBox="1"/>
          <p:nvPr/>
        </p:nvSpPr>
        <p:spPr>
          <a:xfrm>
            <a:off x="8764418" y="2975054"/>
            <a:ext cx="2461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Flask, HTML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– used for Web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Framework.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27267C-2F36-5331-85B7-A39AAB5D33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6270" y="5457003"/>
            <a:ext cx="1542422" cy="865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FF993D-966F-84F9-EF5B-2B66D71020D7}"/>
              </a:ext>
            </a:extLst>
          </p:cNvPr>
          <p:cNvSpPr txBox="1"/>
          <p:nvPr/>
        </p:nvSpPr>
        <p:spPr>
          <a:xfrm>
            <a:off x="8764418" y="4977693"/>
            <a:ext cx="2461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Heroku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GitHub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used for web application deployment.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B8A72-C27A-51A9-7FF0-695694331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728" y="4838293"/>
            <a:ext cx="1542422" cy="1334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07BA6E-7AE7-EB57-9BD7-F5053FC23E90}"/>
              </a:ext>
            </a:extLst>
          </p:cNvPr>
          <p:cNvSpPr txBox="1"/>
          <p:nvPr/>
        </p:nvSpPr>
        <p:spPr>
          <a:xfrm>
            <a:off x="2366635" y="1047882"/>
            <a:ext cx="2690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My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SQL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used to import and export SQL files into database.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EA9556-E20D-E7B7-9BF6-9C64352E28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575" y="837832"/>
            <a:ext cx="2220714" cy="1312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2137</Words>
  <Application>Microsoft Office PowerPoint</Application>
  <PresentationFormat>Widescreen</PresentationFormat>
  <Paragraphs>226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Georgia</vt:lpstr>
      <vt:lpstr>Noto Sans Symbols</vt:lpstr>
      <vt:lpstr>Times New Roman</vt:lpstr>
      <vt:lpstr>Wingdings</vt:lpstr>
      <vt:lpstr>1_Office Theme</vt:lpstr>
      <vt:lpstr>Office Theme</vt:lpstr>
      <vt:lpstr>PowerPoint Presentation</vt:lpstr>
      <vt:lpstr>TEAM MENTORS</vt:lpstr>
      <vt:lpstr>TEAM MEMBERS</vt:lpstr>
      <vt:lpstr>CONTENTS</vt:lpstr>
      <vt:lpstr>INTRODUCTION</vt:lpstr>
      <vt:lpstr>PROJECT OVERVIEW</vt:lpstr>
      <vt:lpstr>PROJECT GOALS</vt:lpstr>
      <vt:lpstr>BUSINESS PIPELINE</vt:lpstr>
      <vt:lpstr>TECHNICAL STACKS</vt:lpstr>
      <vt:lpstr>PROJECT ARCHITECTURE</vt:lpstr>
      <vt:lpstr>PROJECT ARCHITECTURE</vt:lpstr>
      <vt:lpstr>PowerPoint Presentation</vt:lpstr>
      <vt:lpstr>DATA COLLECTION</vt:lpstr>
      <vt:lpstr>PowerPoint Presentation</vt:lpstr>
      <vt:lpstr>EXPLORATORY DATA ANALYSIS (EDA)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VISUALIZATION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OUTPUTS OF THE DEPLOYED MODEL</vt:lpstr>
      <vt:lpstr>OUTPUTS OF THE DEPLOYED MODEL</vt:lpstr>
      <vt:lpstr>FUTURE SCOPE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Bhavesh Panse</dc:creator>
  <cp:lastModifiedBy>Bhavesh Panse</cp:lastModifiedBy>
  <cp:revision>104</cp:revision>
  <dcterms:created xsi:type="dcterms:W3CDTF">2022-07-01T10:20:20Z</dcterms:created>
  <dcterms:modified xsi:type="dcterms:W3CDTF">2022-07-02T15:02:50Z</dcterms:modified>
</cp:coreProperties>
</file>